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58" r:id="rId4"/>
    <p:sldId id="259" r:id="rId5"/>
    <p:sldId id="260" r:id="rId6"/>
    <p:sldId id="262" r:id="rId7"/>
    <p:sldId id="261" r:id="rId8"/>
    <p:sldId id="263" r:id="rId9"/>
    <p:sldId id="264" r:id="rId10"/>
    <p:sldId id="265" r:id="rId11"/>
    <p:sldId id="270" r:id="rId12"/>
    <p:sldId id="266" r:id="rId13"/>
    <p:sldId id="267" r:id="rId14"/>
    <p:sldId id="272" r:id="rId15"/>
    <p:sldId id="268" r:id="rId16"/>
    <p:sldId id="269"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95814" autoAdjust="0"/>
  </p:normalViewPr>
  <p:slideViewPr>
    <p:cSldViewPr snapToGrid="0">
      <p:cViewPr varScale="1">
        <p:scale>
          <a:sx n="107" d="100"/>
          <a:sy n="107" d="100"/>
        </p:scale>
        <p:origin x="60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8E74C-F246-0842-B9D3-E67DAF171AFA}" type="datetimeFigureOut">
              <a:rPr lang="en-GB" smtClean="0"/>
              <a:t>17/08/2024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F81A4-6F72-8A4A-9CD4-D9BF93802E1C}" type="slidenum">
              <a:rPr lang="en-GB" smtClean="0"/>
              <a:t>‹#›</a:t>
            </a:fld>
            <a:endParaRPr lang="en-GB"/>
          </a:p>
        </p:txBody>
      </p:sp>
    </p:spTree>
    <p:extLst>
      <p:ext uri="{BB962C8B-B14F-4D97-AF65-F5344CB8AC3E}">
        <p14:creationId xmlns:p14="http://schemas.microsoft.com/office/powerpoint/2010/main" val="229219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CF81A4-6F72-8A4A-9CD4-D9BF93802E1C}" type="slidenum">
              <a:rPr lang="en-GB" smtClean="0"/>
              <a:t>1</a:t>
            </a:fld>
            <a:endParaRPr lang="en-GB"/>
          </a:p>
        </p:txBody>
      </p:sp>
    </p:spTree>
    <p:extLst>
      <p:ext uri="{BB962C8B-B14F-4D97-AF65-F5344CB8AC3E}">
        <p14:creationId xmlns:p14="http://schemas.microsoft.com/office/powerpoint/2010/main" val="408145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8/17/24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8/17/24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8/17/24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8/17/24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8/17/24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8/17/24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nhsnwl.stmmcfax@nhs.net"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tmartinsmedicalcentre.co.uk/" TargetMode="Externa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0" y="1045028"/>
            <a:ext cx="10993549" cy="814690"/>
          </a:xfrm>
        </p:spPr>
        <p:txBody>
          <a:bodyPr>
            <a:normAutofit/>
          </a:bodyPr>
          <a:lstStyle/>
          <a:p>
            <a:pPr algn="ctr"/>
            <a:r>
              <a:rPr lang="en-GB" sz="4400" dirty="0"/>
              <a:t>How to use Patchs</a:t>
            </a:r>
          </a:p>
        </p:txBody>
      </p:sp>
      <p:sp>
        <p:nvSpPr>
          <p:cNvPr id="3" name="Subtitle 2"/>
          <p:cNvSpPr>
            <a:spLocks noGrp="1"/>
          </p:cNvSpPr>
          <p:nvPr>
            <p:ph type="subTitle" idx="1"/>
          </p:nvPr>
        </p:nvSpPr>
        <p:spPr>
          <a:xfrm>
            <a:off x="581193" y="2016550"/>
            <a:ext cx="10993546" cy="590321"/>
          </a:xfrm>
        </p:spPr>
        <p:txBody>
          <a:bodyPr>
            <a:normAutofit/>
          </a:bodyPr>
          <a:lstStyle/>
          <a:p>
            <a:pPr algn="ctr"/>
            <a:r>
              <a:rPr lang="en-GB" sz="2400" dirty="0"/>
              <a:t>WINSTON CHURCHILL THEATRE 17</a:t>
            </a:r>
            <a:r>
              <a:rPr lang="en-GB" sz="2400" baseline="30000" dirty="0"/>
              <a:t>TH</a:t>
            </a:r>
            <a:r>
              <a:rPr lang="en-GB" sz="2400" dirty="0"/>
              <a:t> august 2024</a:t>
            </a:r>
          </a:p>
        </p:txBody>
      </p:sp>
      <p:pic>
        <p:nvPicPr>
          <p:cNvPr id="1026" name="Picture 2" descr="Patchs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290" y="3354026"/>
            <a:ext cx="6737350" cy="2483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1222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057" t="2123" r="2021" b="3219"/>
          <a:stretch/>
        </p:blipFill>
        <p:spPr>
          <a:xfrm>
            <a:off x="706582" y="972591"/>
            <a:ext cx="5062452" cy="3899837"/>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930" y="1483884"/>
            <a:ext cx="5761710" cy="2877249"/>
          </a:xfrm>
          <a:prstGeom prst="rect">
            <a:avLst/>
          </a:prstGeom>
        </p:spPr>
      </p:pic>
      <p:sp>
        <p:nvSpPr>
          <p:cNvPr id="4" name="TextBox 3"/>
          <p:cNvSpPr txBox="1"/>
          <p:nvPr/>
        </p:nvSpPr>
        <p:spPr>
          <a:xfrm>
            <a:off x="58108" y="5020886"/>
            <a:ext cx="12111644" cy="1631216"/>
          </a:xfrm>
          <a:prstGeom prst="rect">
            <a:avLst/>
          </a:prstGeom>
          <a:noFill/>
        </p:spPr>
        <p:txBody>
          <a:bodyPr wrap="square" rtlCol="0">
            <a:spAutoFit/>
          </a:bodyPr>
          <a:lstStyle/>
          <a:p>
            <a:pPr algn="ctr"/>
            <a:r>
              <a:rPr lang="en-GB" sz="2000" dirty="0"/>
              <a:t>After selecting how the GP practice can assist you, please review the list of symptoms and indicate whether you are experiencing any of them by clicking "Yes" or "No." When you reach the "Before We Start" page, note that you will have 30 minutes to complete and submit your request, with a warning provided when 5 minutes remain. You will be asked a series of questions, one after the other. Please submit only one request at a time. For multiple requests, send them separately. Use the "Add Attachment" button to include images or documents at any point.</a:t>
            </a:r>
          </a:p>
        </p:txBody>
      </p:sp>
    </p:spTree>
    <p:extLst>
      <p:ext uri="{BB962C8B-B14F-4D97-AF65-F5344CB8AC3E}">
        <p14:creationId xmlns:p14="http://schemas.microsoft.com/office/powerpoint/2010/main" val="13392214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19" y="1920241"/>
            <a:ext cx="11029615" cy="2385752"/>
          </a:xfrm>
        </p:spPr>
        <p:txBody>
          <a:bodyPr>
            <a:noAutofit/>
          </a:bodyPr>
          <a:lstStyle/>
          <a:p>
            <a:pPr algn="ctr"/>
            <a:r>
              <a:rPr lang="en-GB" dirty="0"/>
              <a:t>For example, I will use a test dummy account to demonstrate how to book an appointment with PATCHS in the following slides.</a:t>
            </a:r>
          </a:p>
        </p:txBody>
      </p:sp>
    </p:spTree>
    <p:extLst>
      <p:ext uri="{BB962C8B-B14F-4D97-AF65-F5344CB8AC3E}">
        <p14:creationId xmlns:p14="http://schemas.microsoft.com/office/powerpoint/2010/main" val="15205253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8458" y="743542"/>
            <a:ext cx="8894835" cy="3907875"/>
          </a:xfrm>
          <a:prstGeom prst="rect">
            <a:avLst/>
          </a:prstGeom>
        </p:spPr>
      </p:pic>
      <p:sp>
        <p:nvSpPr>
          <p:cNvPr id="3" name="TextBox 2"/>
          <p:cNvSpPr txBox="1"/>
          <p:nvPr/>
        </p:nvSpPr>
        <p:spPr>
          <a:xfrm>
            <a:off x="642849" y="4887885"/>
            <a:ext cx="11006051" cy="1569660"/>
          </a:xfrm>
          <a:prstGeom prst="rect">
            <a:avLst/>
          </a:prstGeom>
          <a:noFill/>
        </p:spPr>
        <p:txBody>
          <a:bodyPr wrap="square" rtlCol="0">
            <a:spAutoFit/>
          </a:bodyPr>
          <a:lstStyle/>
          <a:p>
            <a:pPr algn="ctr"/>
            <a:r>
              <a:rPr lang="en-GB" sz="2400" dirty="0"/>
              <a:t>For this example, I have chosen "New Health Problem" – Continuous cough and high temperature. I followed through the questionnaire, answering each question in detail and to the best of my ability. This ensures that the clinician reviewing the request can determine the best outcome.</a:t>
            </a:r>
          </a:p>
        </p:txBody>
      </p:sp>
    </p:spTree>
    <p:extLst>
      <p:ext uri="{BB962C8B-B14F-4D97-AF65-F5344CB8AC3E}">
        <p14:creationId xmlns:p14="http://schemas.microsoft.com/office/powerpoint/2010/main" val="23542549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4467" y="817253"/>
            <a:ext cx="8980186" cy="3810330"/>
          </a:xfrm>
          <a:prstGeom prst="rect">
            <a:avLst/>
          </a:prstGeom>
        </p:spPr>
      </p:pic>
      <p:sp>
        <p:nvSpPr>
          <p:cNvPr id="3" name="TextBox 2"/>
          <p:cNvSpPr txBox="1"/>
          <p:nvPr/>
        </p:nvSpPr>
        <p:spPr>
          <a:xfrm>
            <a:off x="1075113" y="5095701"/>
            <a:ext cx="9858894" cy="1200329"/>
          </a:xfrm>
          <a:prstGeom prst="rect">
            <a:avLst/>
          </a:prstGeom>
          <a:noFill/>
        </p:spPr>
        <p:txBody>
          <a:bodyPr wrap="square" rtlCol="0">
            <a:spAutoFit/>
          </a:bodyPr>
          <a:lstStyle/>
          <a:p>
            <a:pPr algn="ctr"/>
            <a:r>
              <a:rPr lang="en-GB" sz="2400" dirty="0"/>
              <a:t>Finally, after completing the questionnaire, you will reach this page. The PATCHS request will then be sent to the GP practice, where a clinician or the most suitable staff member will address your request.</a:t>
            </a:r>
          </a:p>
        </p:txBody>
      </p:sp>
    </p:spTree>
    <p:extLst>
      <p:ext uri="{BB962C8B-B14F-4D97-AF65-F5344CB8AC3E}">
        <p14:creationId xmlns:p14="http://schemas.microsoft.com/office/powerpoint/2010/main" val="20791908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4919" y="1041417"/>
            <a:ext cx="11127994" cy="2809818"/>
          </a:xfrm>
          <a:prstGeom prst="rect">
            <a:avLst/>
          </a:prstGeom>
        </p:spPr>
      </p:pic>
      <p:sp>
        <p:nvSpPr>
          <p:cNvPr id="3" name="TextBox 2"/>
          <p:cNvSpPr txBox="1"/>
          <p:nvPr/>
        </p:nvSpPr>
        <p:spPr>
          <a:xfrm>
            <a:off x="2255848" y="4339087"/>
            <a:ext cx="7686136" cy="1200329"/>
          </a:xfrm>
          <a:prstGeom prst="rect">
            <a:avLst/>
          </a:prstGeom>
          <a:noFill/>
        </p:spPr>
        <p:txBody>
          <a:bodyPr wrap="square" rtlCol="0">
            <a:spAutoFit/>
          </a:bodyPr>
          <a:lstStyle/>
          <a:p>
            <a:pPr algn="ctr"/>
            <a:r>
              <a:rPr lang="en-GB" sz="2400" dirty="0"/>
              <a:t>This is how we receive your Patch request on our end. The most appropriate clinician will review and address your request.</a:t>
            </a:r>
          </a:p>
        </p:txBody>
      </p:sp>
    </p:spTree>
    <p:extLst>
      <p:ext uri="{BB962C8B-B14F-4D97-AF65-F5344CB8AC3E}">
        <p14:creationId xmlns:p14="http://schemas.microsoft.com/office/powerpoint/2010/main" val="14625901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84" y="3025832"/>
            <a:ext cx="8719780" cy="3557848"/>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773" y="766726"/>
            <a:ext cx="8894203" cy="2259106"/>
          </a:xfrm>
          <a:prstGeom prst="rect">
            <a:avLst/>
          </a:prstGeom>
        </p:spPr>
      </p:pic>
    </p:spTree>
    <p:extLst>
      <p:ext uri="{BB962C8B-B14F-4D97-AF65-F5344CB8AC3E}">
        <p14:creationId xmlns:p14="http://schemas.microsoft.com/office/powerpoint/2010/main" val="13163720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0823" y="1097386"/>
            <a:ext cx="11604566" cy="5262979"/>
          </a:xfrm>
          <a:prstGeom prst="rect">
            <a:avLst/>
          </a:prstGeom>
        </p:spPr>
        <p:txBody>
          <a:bodyPr wrap="square">
            <a:spAutoFit/>
          </a:bodyPr>
          <a:lstStyle/>
          <a:p>
            <a:pPr algn="ctr"/>
            <a:r>
              <a:rPr lang="en-GB" sz="2800" dirty="0"/>
              <a:t>Who to contact for any queries or concerns:</a:t>
            </a:r>
          </a:p>
          <a:p>
            <a:pPr algn="ctr"/>
            <a:r>
              <a:rPr lang="en-GB" sz="2800" dirty="0"/>
              <a:t>IT Leads of the Practice ~ Guste and Kabi ( Monday – Friday )</a:t>
            </a:r>
          </a:p>
          <a:p>
            <a:pPr algn="ctr"/>
            <a:endParaRPr lang="en-GB" sz="2800" dirty="0"/>
          </a:p>
          <a:p>
            <a:pPr algn="ctr"/>
            <a:r>
              <a:rPr lang="en-GB" sz="2800" dirty="0">
                <a:hlinkClick r:id="rId2"/>
              </a:rPr>
              <a:t>nhsnwl.stmmcfax@nhs.net</a:t>
            </a:r>
            <a:endParaRPr lang="en-GB" sz="2800" dirty="0"/>
          </a:p>
          <a:p>
            <a:pPr algn="ctr"/>
            <a:r>
              <a:rPr lang="en-GB" sz="2800" dirty="0"/>
              <a:t>Telephone: 01895632410</a:t>
            </a:r>
          </a:p>
          <a:p>
            <a:pPr algn="ctr"/>
            <a:endParaRPr lang="en-GB" sz="2800" dirty="0"/>
          </a:p>
          <a:p>
            <a:pPr algn="ctr"/>
            <a:r>
              <a:rPr lang="en-GB" sz="2800" dirty="0"/>
              <a:t>We appreciate your understanding and humbly request your cooperation and patience, as we implement this system, designed to enhance your healthcare experience. Please help us to help you.</a:t>
            </a:r>
          </a:p>
          <a:p>
            <a:pPr algn="ctr"/>
            <a:endParaRPr lang="en-GB" sz="2800" dirty="0"/>
          </a:p>
          <a:p>
            <a:pPr algn="ctr"/>
            <a:r>
              <a:rPr lang="en-GB" sz="2800" dirty="0"/>
              <a:t>Thank you, </a:t>
            </a:r>
          </a:p>
          <a:p>
            <a:pPr algn="ctr"/>
            <a:r>
              <a:rPr lang="en-GB" sz="2800" dirty="0"/>
              <a:t>St. Martin’s Medical Centre.</a:t>
            </a:r>
          </a:p>
        </p:txBody>
      </p:sp>
    </p:spTree>
    <p:extLst>
      <p:ext uri="{BB962C8B-B14F-4D97-AF65-F5344CB8AC3E}">
        <p14:creationId xmlns:p14="http://schemas.microsoft.com/office/powerpoint/2010/main" val="17958647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 Thank You :: MyNiceProfile.co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96798" y="805208"/>
            <a:ext cx="4724400" cy="4724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1662" y="5650379"/>
            <a:ext cx="11714672" cy="1107996"/>
          </a:xfrm>
          <a:prstGeom prst="rect">
            <a:avLst/>
          </a:prstGeom>
          <a:noFill/>
        </p:spPr>
        <p:txBody>
          <a:bodyPr wrap="square" rtlCol="0">
            <a:spAutoFit/>
          </a:bodyPr>
          <a:lstStyle/>
          <a:p>
            <a:pPr algn="ctr"/>
            <a:r>
              <a:rPr lang="en-GB" sz="2400" dirty="0"/>
              <a:t>Thank you for your time and attention. I hope you found the presentation informative and engaging. We will now be able to answer any questions you may have. Please feel free to ask!</a:t>
            </a:r>
          </a:p>
          <a:p>
            <a:endParaRPr lang="en-GB" dirty="0"/>
          </a:p>
        </p:txBody>
      </p:sp>
    </p:spTree>
    <p:extLst>
      <p:ext uri="{BB962C8B-B14F-4D97-AF65-F5344CB8AC3E}">
        <p14:creationId xmlns:p14="http://schemas.microsoft.com/office/powerpoint/2010/main" val="21403424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Use Patchs:</a:t>
            </a:r>
          </a:p>
        </p:txBody>
      </p:sp>
      <p:sp>
        <p:nvSpPr>
          <p:cNvPr id="6" name="Rectangle 5"/>
          <p:cNvSpPr/>
          <p:nvPr/>
        </p:nvSpPr>
        <p:spPr>
          <a:xfrm>
            <a:off x="1243438" y="2091627"/>
            <a:ext cx="9694527" cy="4154984"/>
          </a:xfrm>
          <a:prstGeom prst="rect">
            <a:avLst/>
          </a:prstGeom>
        </p:spPr>
        <p:txBody>
          <a:bodyPr wrap="square">
            <a:spAutoFit/>
          </a:bodyPr>
          <a:lstStyle/>
          <a:p>
            <a:pPr marL="342900" indent="-342900" fontAlgn="base">
              <a:buFont typeface="Arial" panose="020B0604020202020204" pitchFamily="34" charset="0"/>
              <a:buChar char="•"/>
            </a:pPr>
            <a:r>
              <a:rPr lang="en-GB" sz="2400" b="1" dirty="0">
                <a:solidFill>
                  <a:srgbClr val="1D1D1B"/>
                </a:solidFill>
                <a:latin typeface="inherit"/>
              </a:rPr>
              <a:t>Save time</a:t>
            </a:r>
            <a:r>
              <a:rPr lang="en-GB" sz="2400" dirty="0">
                <a:solidFill>
                  <a:srgbClr val="1D1D1B"/>
                </a:solidFill>
                <a:latin typeface="inherit"/>
              </a:rPr>
              <a:t> – Easy to use, no more frustrating waits trying to get through via your GP’s phone line</a:t>
            </a:r>
          </a:p>
          <a:p>
            <a:pPr marL="342900" indent="-342900" fontAlgn="base">
              <a:buFont typeface="Arial" panose="020B0604020202020204" pitchFamily="34" charset="0"/>
              <a:buChar char="•"/>
            </a:pPr>
            <a:r>
              <a:rPr lang="en-GB" sz="2400" b="1" dirty="0">
                <a:solidFill>
                  <a:srgbClr val="1D1D1B"/>
                </a:solidFill>
                <a:latin typeface="inherit"/>
              </a:rPr>
              <a:t>More control</a:t>
            </a:r>
            <a:r>
              <a:rPr lang="en-GB" sz="2400" dirty="0">
                <a:solidFill>
                  <a:srgbClr val="1D1D1B"/>
                </a:solidFill>
                <a:latin typeface="inherit"/>
              </a:rPr>
              <a:t> – track the status of your query from your smartphone</a:t>
            </a:r>
          </a:p>
          <a:p>
            <a:pPr marL="342900" indent="-342900" fontAlgn="base">
              <a:buFont typeface="Arial" panose="020B0604020202020204" pitchFamily="34" charset="0"/>
              <a:buChar char="•"/>
            </a:pPr>
            <a:r>
              <a:rPr lang="en-GB" sz="2400" b="1" dirty="0">
                <a:solidFill>
                  <a:srgbClr val="1D1D1B"/>
                </a:solidFill>
                <a:latin typeface="inherit"/>
              </a:rPr>
              <a:t>Greater accessibility</a:t>
            </a:r>
            <a:r>
              <a:rPr lang="en-GB" sz="2400" dirty="0">
                <a:solidFill>
                  <a:srgbClr val="1D1D1B"/>
                </a:solidFill>
                <a:latin typeface="inherit"/>
              </a:rPr>
              <a:t> – Patchs will be open 7am till 5pm.</a:t>
            </a:r>
          </a:p>
          <a:p>
            <a:pPr marL="342900" indent="-342900" fontAlgn="base">
              <a:buFont typeface="Arial" panose="020B0604020202020204" pitchFamily="34" charset="0"/>
              <a:buChar char="•"/>
            </a:pPr>
            <a:r>
              <a:rPr lang="en-GB" sz="2400" b="1" dirty="0">
                <a:solidFill>
                  <a:srgbClr val="1D1D1B"/>
                </a:solidFill>
                <a:latin typeface="inherit"/>
              </a:rPr>
              <a:t>Be prioritised</a:t>
            </a:r>
            <a:r>
              <a:rPr lang="en-GB" sz="2400" dirty="0">
                <a:solidFill>
                  <a:srgbClr val="1D1D1B"/>
                </a:solidFill>
                <a:latin typeface="inherit"/>
              </a:rPr>
              <a:t> – if your query is urgent, your GP will know, and you will be given priority according to the severity of your symptoms</a:t>
            </a:r>
          </a:p>
          <a:p>
            <a:pPr marL="342900" indent="-342900" fontAlgn="base">
              <a:buFont typeface="Arial" panose="020B0604020202020204" pitchFamily="34" charset="0"/>
              <a:buChar char="•"/>
            </a:pPr>
            <a:r>
              <a:rPr lang="en-GB" sz="2400" b="1" dirty="0">
                <a:solidFill>
                  <a:srgbClr val="1D1D1B"/>
                </a:solidFill>
                <a:latin typeface="inherit"/>
              </a:rPr>
              <a:t>Manage your health</a:t>
            </a:r>
            <a:r>
              <a:rPr lang="en-GB" sz="2400" dirty="0">
                <a:solidFill>
                  <a:srgbClr val="1D1D1B"/>
                </a:solidFill>
                <a:latin typeface="inherit"/>
              </a:rPr>
              <a:t> – request health advice, sick (fit) notes, prescription medication &amp; more</a:t>
            </a:r>
          </a:p>
          <a:p>
            <a:pPr marL="342900" indent="-342900" fontAlgn="base">
              <a:buFont typeface="Arial" panose="020B0604020202020204" pitchFamily="34" charset="0"/>
              <a:buChar char="•"/>
            </a:pPr>
            <a:r>
              <a:rPr lang="en-GB" sz="2400" b="1" dirty="0">
                <a:solidFill>
                  <a:srgbClr val="1D1D1B"/>
                </a:solidFill>
                <a:latin typeface="inherit"/>
              </a:rPr>
              <a:t>Easy to use</a:t>
            </a:r>
            <a:r>
              <a:rPr lang="en-GB" sz="2400" dirty="0">
                <a:solidFill>
                  <a:srgbClr val="1D1D1B"/>
                </a:solidFill>
                <a:latin typeface="inherit"/>
              </a:rPr>
              <a:t> – create a Patchs account on your phone, tablet or computer</a:t>
            </a:r>
            <a:endParaRPr lang="en-GB" sz="2400" b="0" i="0" dirty="0">
              <a:solidFill>
                <a:srgbClr val="1D1D1B"/>
              </a:solidFill>
              <a:effectLst/>
              <a:latin typeface="inherit"/>
            </a:endParaRPr>
          </a:p>
        </p:txBody>
      </p:sp>
    </p:spTree>
    <p:extLst>
      <p:ext uri="{BB962C8B-B14F-4D97-AF65-F5344CB8AC3E}">
        <p14:creationId xmlns:p14="http://schemas.microsoft.com/office/powerpoint/2010/main" val="2852903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I get started with Patchs?</a:t>
            </a:r>
          </a:p>
        </p:txBody>
      </p:sp>
      <p:sp>
        <p:nvSpPr>
          <p:cNvPr id="3" name="Rectangle 2"/>
          <p:cNvSpPr/>
          <p:nvPr/>
        </p:nvSpPr>
        <p:spPr>
          <a:xfrm>
            <a:off x="575894" y="1955315"/>
            <a:ext cx="11029616" cy="461665"/>
          </a:xfrm>
          <a:prstGeom prst="rect">
            <a:avLst/>
          </a:prstGeom>
        </p:spPr>
        <p:txBody>
          <a:bodyPr wrap="square">
            <a:spAutoFit/>
          </a:bodyPr>
          <a:lstStyle/>
          <a:p>
            <a:pPr algn="ctr" fontAlgn="base"/>
            <a:r>
              <a:rPr lang="en-GB" sz="2400" dirty="0">
                <a:solidFill>
                  <a:srgbClr val="1D1D1B"/>
                </a:solidFill>
                <a:latin typeface="Arial" panose="020B0604020202020204" pitchFamily="34" charset="0"/>
                <a:cs typeface="Arial" panose="020B0604020202020204" pitchFamily="34" charset="0"/>
              </a:rPr>
              <a:t>First, click on the link to Patchs on St Martins Medical Centre website:</a:t>
            </a:r>
            <a:endParaRPr lang="en-GB" sz="2400" b="0" i="0" dirty="0">
              <a:solidFill>
                <a:srgbClr val="1D1D1B"/>
              </a:solidFill>
              <a:effectLst/>
              <a:latin typeface="Arial" panose="020B0604020202020204" pitchFamily="34" charset="0"/>
              <a:cs typeface="Arial" panose="020B0604020202020204" pitchFamily="34" charset="0"/>
            </a:endParaRPr>
          </a:p>
        </p:txBody>
      </p:sp>
      <p:sp>
        <p:nvSpPr>
          <p:cNvPr id="7" name="Rectangle 6"/>
          <p:cNvSpPr/>
          <p:nvPr/>
        </p:nvSpPr>
        <p:spPr>
          <a:xfrm>
            <a:off x="2928265" y="2335236"/>
            <a:ext cx="6324873" cy="530594"/>
          </a:xfrm>
          <a:prstGeom prst="rect">
            <a:avLst/>
          </a:prstGeom>
        </p:spPr>
        <p:txBody>
          <a:bodyPr wrap="none">
            <a:spAutoFit/>
          </a:bodyPr>
          <a:lstStyle/>
          <a:p>
            <a:pPr algn="ctr">
              <a:lnSpc>
                <a:spcPct val="107000"/>
              </a:lnSpc>
              <a:spcAft>
                <a:spcPts val="800"/>
              </a:spcAft>
            </a:pPr>
            <a:r>
              <a:rPr lang="en-GB" sz="28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https://www.stmartinsmedicalcentre.co.uk/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Image preview"/>
          <p:cNvPicPr>
            <a:picLocks noChangeAspect="1" noChangeArrowheads="1"/>
          </p:cNvPicPr>
          <p:nvPr/>
        </p:nvPicPr>
        <p:blipFill rotWithShape="1">
          <a:blip r:embed="rId3">
            <a:extLst>
              <a:ext uri="{28A0092B-C50C-407E-A947-70E740481C1C}">
                <a14:useLocalDpi xmlns:a14="http://schemas.microsoft.com/office/drawing/2010/main" val="0"/>
              </a:ext>
            </a:extLst>
          </a:blip>
          <a:srcRect l="12681" r="16803"/>
          <a:stretch/>
        </p:blipFill>
        <p:spPr bwMode="auto">
          <a:xfrm>
            <a:off x="906086" y="2908599"/>
            <a:ext cx="4705005" cy="371893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030778" y="5303519"/>
            <a:ext cx="1321724" cy="5735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Image preview"/>
          <p:cNvPicPr>
            <a:picLocks noChangeAspect="1" noChangeArrowheads="1"/>
          </p:cNvPicPr>
          <p:nvPr/>
        </p:nvPicPr>
        <p:blipFill rotWithShape="1">
          <a:blip r:embed="rId4">
            <a:extLst>
              <a:ext uri="{28A0092B-C50C-407E-A947-70E740481C1C}">
                <a14:useLocalDpi xmlns:a14="http://schemas.microsoft.com/office/drawing/2010/main" val="0"/>
              </a:ext>
            </a:extLst>
          </a:blip>
          <a:srcRect l="5140" t="1897" r="3577" b="2410"/>
          <a:stretch/>
        </p:blipFill>
        <p:spPr bwMode="auto">
          <a:xfrm>
            <a:off x="6724997" y="2955538"/>
            <a:ext cx="4355868" cy="362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414656"/>
      </p:ext>
    </p:extLst>
  </p:cSld>
  <p:clrMapOvr>
    <a:masterClrMapping/>
  </p:clrMapOvr>
  <mc:AlternateContent xmlns:mc="http://schemas.openxmlformats.org/markup-compatibility/2006" xmlns:p14="http://schemas.microsoft.com/office/powerpoint/2010/main">
    <mc:Choice Requires="p14">
      <p:transition spd="slow" p14:dur="275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4571" y="695320"/>
            <a:ext cx="11219749" cy="461665"/>
          </a:xfrm>
          <a:prstGeom prst="rect">
            <a:avLst/>
          </a:prstGeom>
        </p:spPr>
        <p:txBody>
          <a:bodyPr wrap="square">
            <a:spAutoFit/>
          </a:bodyPr>
          <a:lstStyle/>
          <a:p>
            <a:pPr algn="ctr"/>
            <a:r>
              <a:rPr lang="en-GB" sz="2400" b="1" i="1" u="sng" dirty="0">
                <a:latin typeface="Arial" panose="020B0604020202020204" pitchFamily="34" charset="0"/>
                <a:cs typeface="Arial" panose="020B0604020202020204" pitchFamily="34" charset="0"/>
              </a:rPr>
              <a:t>Follow the steps to create an account:</a:t>
            </a:r>
          </a:p>
        </p:txBody>
      </p:sp>
      <p:sp>
        <p:nvSpPr>
          <p:cNvPr id="6" name="TextBox 5"/>
          <p:cNvSpPr txBox="1"/>
          <p:nvPr/>
        </p:nvSpPr>
        <p:spPr>
          <a:xfrm>
            <a:off x="1305874" y="5144736"/>
            <a:ext cx="4452202" cy="584775"/>
          </a:xfrm>
          <a:prstGeom prst="rect">
            <a:avLst/>
          </a:prstGeom>
          <a:noFill/>
        </p:spPr>
        <p:txBody>
          <a:bodyPr wrap="square" rtlCol="0">
            <a:spAutoFit/>
          </a:bodyPr>
          <a:lstStyle/>
          <a:p>
            <a:r>
              <a:rPr lang="en-GB" sz="3200" dirty="0">
                <a:latin typeface="Gill Sans MT" panose="020B0502020104020203" pitchFamily="34" charset="0"/>
              </a:rPr>
              <a:t>Select create an account</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249" y="1533830"/>
            <a:ext cx="3132091" cy="1447925"/>
          </a:xfrm>
          <a:prstGeom prst="rect">
            <a:avLst/>
          </a:prstGeom>
        </p:spPr>
      </p:pic>
      <p:sp>
        <p:nvSpPr>
          <p:cNvPr id="8" name="TextBox 7"/>
          <p:cNvSpPr txBox="1"/>
          <p:nvPr/>
        </p:nvSpPr>
        <p:spPr>
          <a:xfrm>
            <a:off x="6687445" y="3358600"/>
            <a:ext cx="5504555" cy="3416320"/>
          </a:xfrm>
          <a:prstGeom prst="rect">
            <a:avLst/>
          </a:prstGeom>
          <a:noFill/>
        </p:spPr>
        <p:txBody>
          <a:bodyPr wrap="square" rtlCol="0">
            <a:spAutoFit/>
          </a:bodyPr>
          <a:lstStyle/>
          <a:p>
            <a:pPr algn="ctr"/>
            <a:r>
              <a:rPr lang="en-GB" sz="2400" dirty="0"/>
              <a:t>After assisting numerous patients at the surgery, I have observed that there are issues with patients' NHS logins which are causing difficulties in accessing Patchs, or errors occur when trying to log in. Therefore, creating an account directly through Patchs is the most efficient method to ensure seamless access to the service.</a:t>
            </a:r>
          </a:p>
        </p:txBody>
      </p:sp>
      <p:sp>
        <p:nvSpPr>
          <p:cNvPr id="9" name="Oval 8"/>
          <p:cNvSpPr/>
          <p:nvPr/>
        </p:nvSpPr>
        <p:spPr>
          <a:xfrm>
            <a:off x="7824606" y="2209030"/>
            <a:ext cx="3879714" cy="10246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484571" y="2028137"/>
            <a:ext cx="6094809" cy="3034966"/>
          </a:xfrm>
          <a:prstGeom prst="rect">
            <a:avLst/>
          </a:prstGeom>
        </p:spPr>
      </p:pic>
      <p:sp>
        <p:nvSpPr>
          <p:cNvPr id="10" name="Oval 9"/>
          <p:cNvSpPr/>
          <p:nvPr/>
        </p:nvSpPr>
        <p:spPr>
          <a:xfrm>
            <a:off x="592636" y="3116196"/>
            <a:ext cx="1452294" cy="6140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07428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05137" y="1005839"/>
            <a:ext cx="5526114" cy="3208712"/>
          </a:xfrm>
          <a:prstGeom prst="rect">
            <a:avLst/>
          </a:prstGeom>
        </p:spPr>
      </p:pic>
      <p:sp>
        <p:nvSpPr>
          <p:cNvPr id="5" name="Rectangle 4"/>
          <p:cNvSpPr/>
          <p:nvPr/>
        </p:nvSpPr>
        <p:spPr>
          <a:xfrm>
            <a:off x="2077060" y="4655128"/>
            <a:ext cx="8056154" cy="1569660"/>
          </a:xfrm>
          <a:prstGeom prst="rect">
            <a:avLst/>
          </a:prstGeom>
        </p:spPr>
        <p:txBody>
          <a:bodyPr wrap="square">
            <a:spAutoFit/>
          </a:bodyPr>
          <a:lstStyle/>
          <a:p>
            <a:pPr algn="ctr"/>
            <a:r>
              <a:rPr lang="en-GB" sz="2400" dirty="0"/>
              <a:t>After selecting "Continue with Patchs," create an account using the option that best applies to you. Next, you will be prompted to confirm that you have read and agreed to the terms and conditions, and to verify that you are 16 years of age or older.</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87" y="1011977"/>
            <a:ext cx="5570570" cy="3038493"/>
          </a:xfrm>
          <a:prstGeom prst="rect">
            <a:avLst/>
          </a:prstGeom>
        </p:spPr>
      </p:pic>
    </p:spTree>
    <p:extLst>
      <p:ext uri="{BB962C8B-B14F-4D97-AF65-F5344CB8AC3E}">
        <p14:creationId xmlns:p14="http://schemas.microsoft.com/office/powerpoint/2010/main" val="36463689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2342" y="948632"/>
            <a:ext cx="4304181" cy="4286359"/>
          </a:xfrm>
          <a:prstGeom prst="rect">
            <a:avLst/>
          </a:prstGeom>
        </p:spPr>
      </p:pic>
      <p:pic>
        <p:nvPicPr>
          <p:cNvPr id="3" name="Picture 2"/>
          <p:cNvPicPr>
            <a:picLocks noChangeAspect="1"/>
          </p:cNvPicPr>
          <p:nvPr/>
        </p:nvPicPr>
        <p:blipFill>
          <a:blip r:embed="rId3"/>
          <a:stretch>
            <a:fillRect/>
          </a:stretch>
        </p:blipFill>
        <p:spPr>
          <a:xfrm>
            <a:off x="6855108" y="948632"/>
            <a:ext cx="4375387" cy="4603669"/>
          </a:xfrm>
          <a:prstGeom prst="rect">
            <a:avLst/>
          </a:prstGeom>
        </p:spPr>
      </p:pic>
      <p:sp>
        <p:nvSpPr>
          <p:cNvPr id="4" name="Rectangle 3"/>
          <p:cNvSpPr/>
          <p:nvPr/>
        </p:nvSpPr>
        <p:spPr>
          <a:xfrm>
            <a:off x="0" y="5473005"/>
            <a:ext cx="12192000" cy="1384995"/>
          </a:xfrm>
          <a:prstGeom prst="rect">
            <a:avLst/>
          </a:prstGeom>
        </p:spPr>
        <p:txBody>
          <a:bodyPr wrap="square">
            <a:spAutoFit/>
          </a:bodyPr>
          <a:lstStyle/>
          <a:p>
            <a:pPr algn="ctr"/>
            <a:r>
              <a:rPr lang="en-GB" sz="2800" dirty="0"/>
              <a:t>After accepting the terms and conditions, you will be asked to provide your personal and contact details. Once all the required information has been entered, please press "Create Account."</a:t>
            </a:r>
          </a:p>
        </p:txBody>
      </p:sp>
    </p:spTree>
    <p:extLst>
      <p:ext uri="{BB962C8B-B14F-4D97-AF65-F5344CB8AC3E}">
        <p14:creationId xmlns:p14="http://schemas.microsoft.com/office/powerpoint/2010/main" val="5898857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8371" y="4353773"/>
            <a:ext cx="9897890" cy="2246769"/>
          </a:xfrm>
          <a:prstGeom prst="rect">
            <a:avLst/>
          </a:prstGeom>
        </p:spPr>
        <p:txBody>
          <a:bodyPr wrap="square">
            <a:spAutoFit/>
          </a:bodyPr>
          <a:lstStyle/>
          <a:p>
            <a:pPr algn="ctr"/>
            <a:r>
              <a:rPr lang="en-GB" sz="2800" dirty="0"/>
              <a:t>Once you have created your account, a verification link will be sent to your email. Please click this link to verify your account before attempting to log in, as you will not be able to log in otherwise. If you cannot find the verification email, please check your junk mail folder or raise your hand for assistance.</a:t>
            </a:r>
          </a:p>
        </p:txBody>
      </p:sp>
      <p:pic>
        <p:nvPicPr>
          <p:cNvPr id="4" name="Picture 3"/>
          <p:cNvPicPr>
            <a:picLocks noChangeAspect="1"/>
          </p:cNvPicPr>
          <p:nvPr/>
        </p:nvPicPr>
        <p:blipFill>
          <a:blip r:embed="rId2"/>
          <a:stretch>
            <a:fillRect/>
          </a:stretch>
        </p:blipFill>
        <p:spPr>
          <a:xfrm>
            <a:off x="573175" y="1492068"/>
            <a:ext cx="11328283" cy="2423225"/>
          </a:xfrm>
          <a:prstGeom prst="rect">
            <a:avLst/>
          </a:prstGeom>
        </p:spPr>
      </p:pic>
    </p:spTree>
    <p:extLst>
      <p:ext uri="{BB962C8B-B14F-4D97-AF65-F5344CB8AC3E}">
        <p14:creationId xmlns:p14="http://schemas.microsoft.com/office/powerpoint/2010/main" val="17927817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88088" y="713939"/>
            <a:ext cx="7885703" cy="3934444"/>
          </a:xfrm>
          <a:prstGeom prst="rect">
            <a:avLst/>
          </a:prstGeom>
        </p:spPr>
      </p:pic>
      <p:sp>
        <p:nvSpPr>
          <p:cNvPr id="3" name="Rectangle 2"/>
          <p:cNvSpPr/>
          <p:nvPr/>
        </p:nvSpPr>
        <p:spPr>
          <a:xfrm>
            <a:off x="2255824" y="4959356"/>
            <a:ext cx="7750233" cy="1815882"/>
          </a:xfrm>
          <a:prstGeom prst="rect">
            <a:avLst/>
          </a:prstGeom>
        </p:spPr>
        <p:txBody>
          <a:bodyPr wrap="square">
            <a:spAutoFit/>
          </a:bodyPr>
          <a:lstStyle/>
          <a:p>
            <a:pPr algn="ctr"/>
            <a:r>
              <a:rPr lang="en-GB" sz="2800" dirty="0"/>
              <a:t>Once you have verified your email, you will be directed to the PATCHS request page. Here, you can submit a PATCHS request either for yourself or on behalf of someone you care for.</a:t>
            </a:r>
          </a:p>
        </p:txBody>
      </p:sp>
    </p:spTree>
    <p:extLst>
      <p:ext uri="{BB962C8B-B14F-4D97-AF65-F5344CB8AC3E}">
        <p14:creationId xmlns:p14="http://schemas.microsoft.com/office/powerpoint/2010/main" val="2363547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7158" t="2296" r="9045" b="1586"/>
          <a:stretch/>
        </p:blipFill>
        <p:spPr>
          <a:xfrm>
            <a:off x="2502131" y="980902"/>
            <a:ext cx="7024256" cy="3875058"/>
          </a:xfrm>
          <a:prstGeom prst="rect">
            <a:avLst/>
          </a:prstGeom>
        </p:spPr>
      </p:pic>
      <p:sp>
        <p:nvSpPr>
          <p:cNvPr id="3" name="TextBox 2"/>
          <p:cNvSpPr txBox="1"/>
          <p:nvPr/>
        </p:nvSpPr>
        <p:spPr>
          <a:xfrm>
            <a:off x="449927" y="4995950"/>
            <a:ext cx="11128663" cy="1569660"/>
          </a:xfrm>
          <a:prstGeom prst="rect">
            <a:avLst/>
          </a:prstGeom>
          <a:noFill/>
        </p:spPr>
        <p:txBody>
          <a:bodyPr wrap="square" rtlCol="0">
            <a:spAutoFit/>
          </a:bodyPr>
          <a:lstStyle/>
          <a:p>
            <a:pPr algn="ctr"/>
            <a:r>
              <a:rPr lang="en-GB" sz="2400" dirty="0"/>
              <a:t>Once you have selected either "Myself" or "Someone I care for," you will be directed to a new page. Here, you will need to choose the type of assistance you require from the GP practice: New Health Problem, Ongoing Health Problem, Admin Request, Medication Request, or Other, which is something that doesn’t fall into the above categories. </a:t>
            </a:r>
          </a:p>
        </p:txBody>
      </p:sp>
    </p:spTree>
    <p:extLst>
      <p:ext uri="{BB962C8B-B14F-4D97-AF65-F5344CB8AC3E}">
        <p14:creationId xmlns:p14="http://schemas.microsoft.com/office/powerpoint/2010/main" val="8429966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TM03457464[[fn=Dividend]]</Template>
  <TotalTime>721</TotalTime>
  <Words>841</Words>
  <Application>Microsoft Macintosh PowerPoint</Application>
  <PresentationFormat>Widescreen</PresentationFormat>
  <Paragraphs>37</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Calibri</vt:lpstr>
      <vt:lpstr>Gill Sans MT</vt:lpstr>
      <vt:lpstr>inherit</vt:lpstr>
      <vt:lpstr>Times New Roman</vt:lpstr>
      <vt:lpstr>Wingdings 2</vt:lpstr>
      <vt:lpstr>Dividend</vt:lpstr>
      <vt:lpstr>How to use Patchs</vt:lpstr>
      <vt:lpstr>Why Use Patchs:</vt:lpstr>
      <vt:lpstr>How do I get started with Patchs?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example, I will use a test dummy account to demonstrate how to book an appointment with PATCHS in the following slides.</vt:lpstr>
      <vt:lpstr>PowerPoint Presentation</vt:lpstr>
      <vt:lpstr>PowerPoint Presentation</vt:lpstr>
      <vt:lpstr>PowerPoint Presentation</vt:lpstr>
      <vt:lpstr>PowerPoint Presentation</vt:lpstr>
      <vt:lpstr>PowerPoint Presentation</vt:lpstr>
      <vt:lpstr>PowerPoint Presentation</vt:lpstr>
    </vt:vector>
  </TitlesOfParts>
  <Company>NWLONDONCCGS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Patchs</dc:title>
  <dc:creator>Gpuser</dc:creator>
  <cp:lastModifiedBy>VERKSNYTE, Guste (ST MARTINS MEDICAL CENTRE)</cp:lastModifiedBy>
  <cp:revision>33</cp:revision>
  <dcterms:created xsi:type="dcterms:W3CDTF">2024-08-03T17:58:45Z</dcterms:created>
  <dcterms:modified xsi:type="dcterms:W3CDTF">2024-08-17T20:45:12Z</dcterms:modified>
</cp:coreProperties>
</file>